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80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033" autoAdjust="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19676D5-0C6D-429B-ABD9-A3B8A8094056}" type="datetimeFigureOut">
              <a:rPr lang="en-CA" smtClean="0"/>
              <a:t>2025-08-09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2FBFBD7-8B53-4F32-8FFF-1F925910878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953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FBFBD7-8B53-4F32-8FFF-1F9259108783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4095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7A1B4-0A01-503A-194E-0153F2FD0C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B34CC8-2233-E636-510D-7E8C302307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71CFE-53B6-A259-B7C7-0F0C8186D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2025-08-09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5F457-F945-25ED-CAFE-3D1D43F81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0E004-D33F-C117-A9F8-558EE5FF8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9074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8D6A9-6B4F-6E08-107A-64C7C0B22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041C95-2C9A-6CBA-E289-AF68D1CEE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A1242-16F8-2E5F-AF01-8D7B32F90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2025-08-09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19EFD-FD93-22AA-4F5B-0E52F907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4C8A7-0745-6D8C-2B34-2B09A93B9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8716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9B5F4F-E090-B901-754E-9F22CE6FB5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DB3C1B-84D0-ACC4-A76D-71839A740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056A3-0607-1838-1D10-D520D055D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2025-08-09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63468-6653-E2D0-DDA9-113B7FECE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68D08-AF45-7B35-1D9E-053B05241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1993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C5E06-B352-09AE-CCBB-2007EB224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E65A7-E624-C064-66C3-045FB6E06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C0939-37C4-11D8-7030-A1F646B3A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2025-08-09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9DAD7-ABDF-05B5-C751-6727BAA24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E7B5B-AACA-A717-382E-BF8727B6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409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3B55C-4B0B-F222-CF18-86AEAA71D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AE708B-31BB-A68E-E6F0-EB9EBFBFD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D43F0-7389-678E-F0A9-2202BDF7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2025-08-09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66C7D-8826-5D4C-D4F4-EBBDCF435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36A97-ABA9-DC0C-E81C-42C06976B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2444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22CB2-BDDB-0809-A0F7-BD995CAB5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7DDED-0D31-CADC-CF17-6E40DB8435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3A4DBE-BF82-A190-AEB3-FA7EC669A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AE7445-F53F-59D9-B475-7E19685DE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2025-08-09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FEAB43-73FC-BBAC-C89C-793950EAC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FBF866-1E3B-5EB4-E5FB-066844AB7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1501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7C38D-C4ED-0B0C-E458-139C75ED1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5E7D73-2E55-90E9-0341-C89CB180E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67A066-A5B1-EA22-4217-5E2F54890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09339C-9D0F-72FA-106C-30A119CCE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425947-A0F3-B3EE-00A7-E3B18D69CA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320E1D-9EE1-3904-0D61-4B20BA1BE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2025-08-09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CFC0AB-1697-C574-7193-39681CE2D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AED6CA-F9F1-102E-3509-8EC9EFAC8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233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53760-9635-C14B-D0F9-C8873BA7B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586AE5-621B-16E7-0E48-EF145ED14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2025-08-09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62DE52-8486-9F59-B3E2-04B093F94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91CACA-E96E-472E-5D83-E87330CCF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7947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813FB8-D3D2-C839-ED54-D371282F5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2025-08-09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A2C023-10BF-D665-0EFE-83668FC01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990CE4-1DD5-F6CD-1766-C08672E8D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2849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4B27B-A81B-67CE-0421-AE02A7562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1113C-2740-29DD-891A-34C5AD338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9AA8B9-7787-69DF-5009-BAAE0F4F76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526AA-6406-0099-00F8-B68A39653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2025-08-09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98D1FF-5C8B-F0B5-4B81-474582497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0A8930-B19D-C446-F3D6-7D62FCCE2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9171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7F74A-8645-4354-D62B-F856EC4C0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77417F-9CB7-8080-089E-7DA91981CA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8118FC-75AE-2FDF-E36F-A5F0780AEE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5D9EC-225F-19BF-D4C7-F5F70F25E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8638A-654A-4843-8B68-EE64E1EB0C74}" type="datetimeFigureOut">
              <a:rPr lang="en-CA" smtClean="0"/>
              <a:t>2025-08-09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7626E1-D198-2647-1959-F3D7D11CB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DB82FB-8EB1-833B-6162-517F20741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9810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D22ED4-2700-0020-5A46-03875ABE6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0DB01-2F64-C00F-65B8-C885A70BE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02479-E359-CA15-2061-8019A70F96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28638A-654A-4843-8B68-EE64E1EB0C74}" type="datetimeFigureOut">
              <a:rPr lang="en-CA" smtClean="0"/>
              <a:t>2025-08-09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39A51-71D8-4650-2963-C517365A6A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5AD2B-0127-995E-CC2E-FD3CAA1B0B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4F6FE4-B882-4B3D-9F72-66DD9BE651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1355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7A22B-DDDC-9C0E-234B-D030B9D6F4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Discovery Bible Study: </a:t>
            </a:r>
            <a:br>
              <a:rPr lang="en-CA" dirty="0"/>
            </a:br>
            <a:r>
              <a:rPr lang="en-CA" dirty="0"/>
              <a:t>Group Questions </a:t>
            </a:r>
            <a:br>
              <a:rPr lang="en-CA" dirty="0"/>
            </a:br>
            <a:r>
              <a:rPr lang="en-CA"/>
              <a:t>and Functions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3403CB-9F1E-67F2-6A86-1F62AD28A9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5428"/>
            <a:ext cx="9144000" cy="1012371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Seven Components 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Implant E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ssential DNA For Disciple-Making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1755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DC1343-3977-51DF-4C20-82E95B981B6F}"/>
              </a:ext>
            </a:extLst>
          </p:cNvPr>
          <p:cNvSpPr txBox="1"/>
          <p:nvPr/>
        </p:nvSpPr>
        <p:spPr>
          <a:xfrm>
            <a:off x="699713" y="248038"/>
            <a:ext cx="7063721" cy="1159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zh-CN" sz="28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Seven Components 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zh-CN" sz="28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</a:t>
            </a:r>
            <a:r>
              <a:rPr lang="en-US" sz="28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 Implant E</a:t>
            </a:r>
            <a:r>
              <a:rPr lang="en-US" altLang="zh-CN" sz="28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ssential DNA For Disciple-Making</a:t>
            </a:r>
            <a:endParaRPr lang="en-US" sz="2800" b="1" kern="1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6203D64-00C6-0FD0-8BE4-8B090D5642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502300"/>
              </p:ext>
            </p:extLst>
          </p:nvPr>
        </p:nvGraphicFramePr>
        <p:xfrm>
          <a:off x="1329343" y="1822349"/>
          <a:ext cx="9533313" cy="5095690"/>
        </p:xfrm>
        <a:graphic>
          <a:graphicData uri="http://schemas.openxmlformats.org/drawingml/2006/table">
            <a:tbl>
              <a:tblPr firstRow="1" bandRow="1"/>
              <a:tblGrid>
                <a:gridCol w="4794262">
                  <a:extLst>
                    <a:ext uri="{9D8B030D-6E8A-4147-A177-3AD203B41FA5}">
                      <a16:colId xmlns:a16="http://schemas.microsoft.com/office/drawing/2014/main" val="3835706371"/>
                    </a:ext>
                  </a:extLst>
                </a:gridCol>
                <a:gridCol w="4739051">
                  <a:extLst>
                    <a:ext uri="{9D8B030D-6E8A-4147-A177-3AD203B41FA5}">
                      <a16:colId xmlns:a16="http://schemas.microsoft.com/office/drawing/2014/main" val="3497033442"/>
                    </a:ext>
                  </a:extLst>
                </a:gridCol>
              </a:tblGrid>
              <a:tr h="35091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b="1" i="0" u="none" strike="noStrike" kern="120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7 sets of questions:</a:t>
                      </a: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5" marR="71565" marT="35782" marB="357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b="1" i="0" u="none" strike="noStrike" kern="120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Purpose:</a:t>
                      </a:r>
                      <a:endParaRPr lang="en-US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5" marR="71565" marT="35782" marB="357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1410377"/>
                  </a:ext>
                </a:extLst>
              </a:tr>
              <a:tr h="823293">
                <a:tc>
                  <a:txBody>
                    <a:bodyPr/>
                    <a:lstStyle/>
                    <a:p>
                      <a:pPr marL="0" indent="0" algn="l" rtl="0" eaLnBrk="1" fontAlgn="ctr" latinLnBrk="0" hangingPunct="1">
                        <a:buNone/>
                      </a:pPr>
                      <a:r>
                        <a:rPr lang="en-US" sz="15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rebuchet MS" panose="020B0603020202020204" pitchFamily="34" charset="0"/>
                          <a:cs typeface="+mn-cs"/>
                        </a:rPr>
                        <a:t>1 - What are you thankful for?</a:t>
                      </a: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indent="0" algn="l" rtl="0" eaLnBrk="1" fontAlgn="ctr" latinLnBrk="0" hangingPunct="1">
                        <a:buNone/>
                      </a:pPr>
                      <a:r>
                        <a:rPr lang="en-US" sz="15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  - What are you struggling with? </a:t>
                      </a: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indent="0" algn="l" rtl="0" eaLnBrk="1" fontAlgn="ctr" latinLnBrk="0" hangingPunct="1">
                        <a:buNone/>
                      </a:pPr>
                      <a:r>
                        <a:rPr lang="en-US" sz="1500" b="0" i="0" u="none" strike="noStrike" kern="1200" dirty="0">
                          <a:solidFill>
                            <a:srgbClr val="0070C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  - </a:t>
                      </a:r>
                      <a:r>
                        <a:rPr lang="en-US" sz="15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Take </a:t>
                      </a:r>
                      <a:r>
                        <a:rPr lang="en-US" sz="1500" b="0" i="1" u="none" strike="noStrike" kern="1200">
                          <a:solidFill>
                            <a:srgbClr val="0070C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turns praying </a:t>
                      </a:r>
                      <a:r>
                        <a:rPr lang="en-US" sz="1500" b="0" i="1" u="none" strike="noStrike" kern="1200" dirty="0">
                          <a:solidFill>
                            <a:srgbClr val="0070C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for each other (now or at end)</a:t>
                      </a: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5" marR="71565" marT="35782" marB="357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7472" marR="0" indent="-347472" algn="l" rtl="0" eaLnBrk="0" fontAlgn="base" latinLnBrk="0" hangingPunct="0">
                        <a:buNone/>
                      </a:pPr>
                      <a:r>
                        <a:rPr lang="en-US" sz="1500" b="0" i="0" u="none" strike="noStrike" kern="120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&gt; Deepen community +</a:t>
                      </a:r>
                      <a:endParaRPr lang="en-US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l" rtl="0" eaLnBrk="0" fontAlgn="base" latinLnBrk="0" hangingPunct="0">
                        <a:buNone/>
                      </a:pPr>
                      <a:r>
                        <a:rPr lang="en-US" sz="1500" b="0" i="0" u="none" strike="noStrike" kern="1200">
                          <a:solidFill>
                            <a:srgbClr val="0070C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   learn to pray.</a:t>
                      </a:r>
                      <a:endParaRPr lang="en-US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5" marR="71565" marT="35782" marB="357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778773"/>
                  </a:ext>
                </a:extLst>
              </a:tr>
              <a:tr h="5871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b="0" i="1" u="none" strike="noStrike" kern="1200">
                          <a:solidFill>
                            <a:srgbClr val="3B7D23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2- Ask one person to review last week’s passage and all to share how they applied it (Their “I will…”).</a:t>
                      </a:r>
                      <a:endParaRPr lang="en-US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5" marR="71565" marT="35782" marB="357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A" sz="1500" b="0" i="0" u="none" strike="noStrike">
                          <a:effectLst/>
                          <a:latin typeface="Arial" panose="020B0604020202020204" pitchFamily="34" charset="0"/>
                        </a:rPr>
                        <a:t>&gt; </a:t>
                      </a:r>
                      <a:r>
                        <a:rPr lang="en-CA" sz="1500" b="0" i="0" u="none" strike="noStrike" kern="1200" baseline="0">
                          <a:ln>
                            <a:noFill/>
                          </a:ln>
                          <a:solidFill>
                            <a:srgbClr val="3B7D23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Recall + mutual </a:t>
                      </a:r>
                      <a:r>
                        <a:rPr lang="en-CA" sz="1500" b="0" i="0" u="none" strike="noStrike" kern="1200">
                          <a:solidFill>
                            <a:srgbClr val="3B7D23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a</a:t>
                      </a:r>
                      <a:r>
                        <a:rPr lang="en-CA" sz="1500" b="0" i="0" u="none" strike="noStrike" kern="1200" baseline="0">
                          <a:ln>
                            <a:noFill/>
                          </a:ln>
                          <a:solidFill>
                            <a:srgbClr val="3B7D23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ccountability = growth</a:t>
                      </a:r>
                      <a:endParaRPr lang="en-CA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5" marR="71565" marT="35782" marB="357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8249862"/>
                  </a:ext>
                </a:extLst>
              </a:tr>
              <a:tr h="5871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b="0" i="1" u="none" strike="noStrike" kern="1200" dirty="0">
                          <a:solidFill>
                            <a:srgbClr val="C04F15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3 - Two people to read the new passage in different translations. </a:t>
                      </a: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5" marR="71565" marT="35782" marB="357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b="0" i="0" u="none" strike="noStrike" kern="1200">
                          <a:solidFill>
                            <a:srgbClr val="C04F15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&gt; Attentive reading, listening to God</a:t>
                      </a:r>
                      <a:endParaRPr lang="en-US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5" marR="71565" marT="35782" marB="357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7066126"/>
                  </a:ext>
                </a:extLst>
              </a:tr>
              <a:tr h="5871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b="0" i="0" u="none" strike="noStrike" kern="1200" dirty="0">
                          <a:solidFill>
                            <a:srgbClr val="0B304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4 - </a:t>
                      </a:r>
                      <a:r>
                        <a:rPr lang="en-US" sz="1500" b="0" i="1" u="none" strike="noStrike" kern="1200" dirty="0">
                          <a:solidFill>
                            <a:srgbClr val="0B304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One person to retell the content of the passage in your own words</a:t>
                      </a: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5" marR="71565" marT="35782" marB="357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b="0" i="0" u="none" strike="noStrike" kern="1200">
                          <a:solidFill>
                            <a:srgbClr val="0B304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&gt; Develop ability to remember and retell</a:t>
                      </a:r>
                      <a:endParaRPr lang="en-US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5" marR="71565" marT="35782" marB="357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5765151"/>
                  </a:ext>
                </a:extLst>
              </a:tr>
              <a:tr h="823293">
                <a:tc>
                  <a:txBody>
                    <a:bodyPr/>
                    <a:lstStyle/>
                    <a:p>
                      <a:pPr marL="0" indent="0" algn="l" rtl="0" eaLnBrk="1" fontAlgn="ctr" latinLnBrk="0" hangingPunct="1">
                        <a:buNone/>
                      </a:pPr>
                      <a:r>
                        <a:rPr lang="en-US" sz="1500" b="0" i="1" u="none" strike="noStrike" kern="1200" dirty="0">
                          <a:solidFill>
                            <a:srgbClr val="00B050"/>
                          </a:solidFill>
                          <a:effectLst/>
                          <a:latin typeface="Trebuchet MS" panose="020B0603020202020204" pitchFamily="34" charset="0"/>
                          <a:cs typeface="+mn-cs"/>
                        </a:rPr>
                        <a:t>5 - What does this teach us about God (Father, Jesus or </a:t>
                      </a:r>
                      <a:r>
                        <a:rPr lang="en-US" sz="1500" b="0" i="1" u="none" strike="noStrike" kern="1200">
                          <a:solidFill>
                            <a:srgbClr val="00B050"/>
                          </a:solidFill>
                          <a:effectLst/>
                          <a:latin typeface="Trebuchet MS" panose="020B0603020202020204" pitchFamily="34" charset="0"/>
                          <a:cs typeface="+mn-cs"/>
                        </a:rPr>
                        <a:t>Holy Spirit)?</a:t>
                      </a:r>
                      <a:endParaRPr lang="en-US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indent="0" algn="l" rtl="0" eaLnBrk="1" fontAlgn="ctr" latinLnBrk="0" hangingPunct="1">
                        <a:buNone/>
                      </a:pPr>
                      <a:r>
                        <a:rPr lang="en-US" sz="1500" b="0" i="1" u="none" strike="noStrike" kern="1200" dirty="0">
                          <a:solidFill>
                            <a:srgbClr val="00B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  - What does this teach us about us / people?</a:t>
                      </a: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indent="0" algn="l" rtl="0" eaLnBrk="1" fontAlgn="ctr" latinLnBrk="0" hangingPunct="1">
                        <a:buNone/>
                      </a:pPr>
                      <a:r>
                        <a:rPr lang="en-US" sz="1500" b="0" i="1" u="none" strike="noStrike" kern="1200" dirty="0">
                          <a:solidFill>
                            <a:srgbClr val="C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sz="1500" b="0" i="1" u="none" strike="noStrike" kern="1200" dirty="0">
                          <a:solidFill>
                            <a:srgbClr val="00B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- What is God telling you to apply / obey?</a:t>
                      </a: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5" marR="71565" marT="35782" marB="357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b="0" i="0" u="none" strike="noStrike">
                          <a:effectLst/>
                          <a:latin typeface="Arial" panose="020B0604020202020204" pitchFamily="34" charset="0"/>
                        </a:rPr>
                        <a:t>&gt; </a:t>
                      </a:r>
                      <a:r>
                        <a:rPr lang="en-US" sz="1500" b="0" i="0" u="none" strike="noStrike" kern="1200">
                          <a:solidFill>
                            <a:srgbClr val="00B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Active discovery (know God, know people, listen to God)</a:t>
                      </a:r>
                      <a:endParaRPr lang="en-US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5" marR="71565" marT="35782" marB="357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8620818"/>
                  </a:ext>
                </a:extLst>
              </a:tr>
              <a:tr h="587104">
                <a:tc>
                  <a:txBody>
                    <a:bodyPr/>
                    <a:lstStyle/>
                    <a:p>
                      <a:pPr marL="0" indent="0" algn="l" rtl="0" eaLnBrk="1" fontAlgn="ctr" latinLnBrk="0" hangingPunct="1">
                        <a:buNone/>
                      </a:pPr>
                      <a:r>
                        <a:rPr lang="en-US" sz="1500" b="0" i="1" u="none" strike="noStrike" kern="1200" dirty="0">
                          <a:solidFill>
                            <a:srgbClr val="C00000"/>
                          </a:solidFill>
                          <a:effectLst/>
                          <a:latin typeface="Trebuchet MS" panose="020B0603020202020204" pitchFamily="34" charset="0"/>
                          <a:cs typeface="+mn-cs"/>
                        </a:rPr>
                        <a:t>6 - What action would you take in response to God? (I will…) Is there some action we can apply as a group? </a:t>
                      </a: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5" marR="71565" marT="35782" marB="357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b="0" i="0" u="none" strike="noStrike">
                          <a:effectLst/>
                          <a:latin typeface="Arial" panose="020B0604020202020204" pitchFamily="34" charset="0"/>
                        </a:rPr>
                        <a:t>&gt; </a:t>
                      </a:r>
                      <a:r>
                        <a:rPr lang="en-US" sz="1500" b="0" i="0" u="none" strike="noStrike" kern="1200">
                          <a:solidFill>
                            <a:srgbClr val="C0000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Be a disciple (doer of the Word)</a:t>
                      </a:r>
                      <a:endParaRPr lang="en-US" sz="15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5" marR="71565" marT="35782" marB="357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911955"/>
                  </a:ext>
                </a:extLst>
              </a:tr>
              <a:tr h="58710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500" b="0" i="1" u="none" strike="noStrike" kern="1200" dirty="0">
                          <a:solidFill>
                            <a:srgbClr val="7030A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7 - Who can you share with what you learned from this passage? Who can you invite to do DBS with you?</a:t>
                      </a:r>
                      <a:endParaRPr lang="en-US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5" marR="71565" marT="35782" marB="357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CA" sz="1500" b="0" i="0" u="none" strike="noStrike" dirty="0">
                          <a:effectLst/>
                          <a:latin typeface="Arial" panose="020B0604020202020204" pitchFamily="34" charset="0"/>
                        </a:rPr>
                        <a:t>&gt; </a:t>
                      </a:r>
                      <a:r>
                        <a:rPr lang="en-CA" sz="1500" b="0" i="0" u="none" strike="noStrike" kern="1200" dirty="0">
                          <a:solidFill>
                            <a:srgbClr val="7030A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Become a disciple maker</a:t>
                      </a:r>
                      <a:endParaRPr lang="en-CA" sz="1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565" marR="71565" marT="35782" marB="357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9084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4439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266</Words>
  <Application>Microsoft Office PowerPoint</Application>
  <PresentationFormat>Widescreen</PresentationFormat>
  <Paragraphs>27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Trebuchet MS</vt:lpstr>
      <vt:lpstr>Office Theme</vt:lpstr>
      <vt:lpstr>Discovery Bible Study:  Group Questions  and Functions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Teresa L.</dc:creator>
  <cp:lastModifiedBy>Murray Moerman</cp:lastModifiedBy>
  <cp:revision>13</cp:revision>
  <cp:lastPrinted>2025-07-22T19:36:29Z</cp:lastPrinted>
  <dcterms:created xsi:type="dcterms:W3CDTF">2025-07-19T19:25:11Z</dcterms:created>
  <dcterms:modified xsi:type="dcterms:W3CDTF">2025-08-09T17:54:08Z</dcterms:modified>
</cp:coreProperties>
</file>